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15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408113" y="1700213"/>
            <a:ext cx="6480175" cy="11525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403350" y="2852738"/>
            <a:ext cx="6400800" cy="1020762"/>
          </a:xfrm>
          <a:prstGeom prst="rect">
            <a:avLst/>
          </a:prstGeom>
          <a:noFill/>
          <a:ln>
            <a:noFill/>
          </a:ln>
        </p:spPr>
        <p:txBody>
          <a:bodyPr spcFirstLastPara="1" wrap="square" lIns="91425" tIns="91425" rIns="91425" bIns="91425" anchor="t" anchorCtr="0"/>
          <a:lstStyle>
            <a:lvl1pPr marR="0" lvl="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R="0" lvl="2"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250825" y="6481763"/>
            <a:ext cx="2133600" cy="37623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9" name="Shape 19"/>
          <p:cNvPicPr preferRelativeResize="0"/>
          <p:nvPr/>
        </p:nvPicPr>
        <p:blipFill rotWithShape="1">
          <a:blip r:embed="rId2">
            <a:alphaModFix/>
          </a:blip>
          <a:srcRect/>
          <a:stretch/>
        </p:blipFill>
        <p:spPr>
          <a:xfrm>
            <a:off x="6300192" y="780748"/>
            <a:ext cx="1944216" cy="704036"/>
          </a:xfrm>
          <a:prstGeom prst="rect">
            <a:avLst/>
          </a:prstGeom>
          <a:noFill/>
          <a:ln>
            <a:noFill/>
          </a:ln>
        </p:spPr>
      </p:pic>
      <p:pic>
        <p:nvPicPr>
          <p:cNvPr id="20" name="Shape 20" descr="C:\Users\fenny.gkiafi\Downloads\NIHR_colour_bar_RGB.png"/>
          <p:cNvPicPr preferRelativeResize="0"/>
          <p:nvPr/>
        </p:nvPicPr>
        <p:blipFill rotWithShape="1">
          <a:blip r:embed="rId3">
            <a:alphaModFix/>
          </a:blip>
          <a:srcRect/>
          <a:stretch/>
        </p:blipFill>
        <p:spPr>
          <a:xfrm>
            <a:off x="-19662" y="-1"/>
            <a:ext cx="9180490" cy="44016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73" name="Shape 7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79" name="Shape 7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Shape 24"/>
          <p:cNvSpPr/>
          <p:nvPr/>
        </p:nvSpPr>
        <p:spPr>
          <a:xfrm>
            <a:off x="0" y="6483399"/>
            <a:ext cx="9144000" cy="401985"/>
          </a:xfrm>
          <a:prstGeom prst="rect">
            <a:avLst/>
          </a:prstGeom>
          <a:solidFill>
            <a:srgbClr val="0072CF"/>
          </a:solidFill>
          <a:ln w="25400" cap="flat" cmpd="sng">
            <a:solidFill>
              <a:srgbClr val="0072C6"/>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0">
              <a:spcBef>
                <a:spcPts val="0"/>
              </a:spcBef>
              <a:spcAft>
                <a:spcPts val="0"/>
              </a:spcAft>
              <a:buNone/>
            </a:pPr>
            <a:r>
              <a:rPr lang="en-GB" sz="1800" b="1" i="0" u="none" strike="noStrike" cap="none" dirty="0">
                <a:solidFill>
                  <a:schemeClr val="lt1"/>
                </a:solidFill>
                <a:latin typeface="Arial"/>
                <a:ea typeface="Arial"/>
                <a:cs typeface="Arial"/>
                <a:sym typeface="Arial"/>
              </a:rPr>
              <a:t> Queen Mary University London</a:t>
            </a:r>
            <a:endParaRPr sz="1800" b="1" i="0" u="none" strike="noStrike" cap="none" dirty="0">
              <a:solidFill>
                <a:schemeClr val="lt1"/>
              </a:solidFill>
              <a:latin typeface="Arial"/>
              <a:ea typeface="Arial"/>
              <a:cs typeface="Arial"/>
              <a:sym typeface="Arial"/>
            </a:endParaRPr>
          </a:p>
        </p:txBody>
      </p:sp>
      <p:pic>
        <p:nvPicPr>
          <p:cNvPr id="25" name="Shape 25" descr="C:\Users\fenny.gkiafi\Downloads\NIHR_colour_bar_RGB.png"/>
          <p:cNvPicPr preferRelativeResize="0"/>
          <p:nvPr/>
        </p:nvPicPr>
        <p:blipFill rotWithShape="1">
          <a:blip r:embed="rId2">
            <a:alphaModFix/>
          </a:blip>
          <a:srcRect/>
          <a:stretch/>
        </p:blipFill>
        <p:spPr>
          <a:xfrm>
            <a:off x="-7016" y="1196752"/>
            <a:ext cx="5147672" cy="4571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59" name="Shape 5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66" name="Shape 66"/>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8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8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8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8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4" name="Shape 14"/>
          <p:cNvPicPr preferRelativeResize="0"/>
          <p:nvPr/>
        </p:nvPicPr>
        <p:blipFill rotWithShape="1">
          <a:blip r:embed="rId13">
            <a:alphaModFix/>
          </a:blip>
          <a:srcRect/>
          <a:stretch/>
        </p:blipFill>
        <p:spPr>
          <a:xfrm>
            <a:off x="6804248" y="314792"/>
            <a:ext cx="1944216" cy="70403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8" name="Shape 88"/>
          <p:cNvSpPr/>
          <p:nvPr/>
        </p:nvSpPr>
        <p:spPr>
          <a:xfrm>
            <a:off x="1403350" y="3068315"/>
            <a:ext cx="6400800" cy="7207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400" b="0" i="0" u="none" strike="noStrike" cap="none" dirty="0">
                <a:solidFill>
                  <a:schemeClr val="dk1"/>
                </a:solidFill>
                <a:latin typeface="Arial"/>
                <a:ea typeface="Arial"/>
                <a:cs typeface="Arial"/>
                <a:sym typeface="Arial"/>
              </a:rPr>
              <a:t>Dr Paul Allen</a:t>
            </a:r>
            <a:endParaRPr dirty="0"/>
          </a:p>
        </p:txBody>
      </p:sp>
      <p:sp>
        <p:nvSpPr>
          <p:cNvPr id="89" name="Shape 89"/>
          <p:cNvSpPr txBox="1"/>
          <p:nvPr/>
        </p:nvSpPr>
        <p:spPr>
          <a:xfrm>
            <a:off x="1371600" y="4140547"/>
            <a:ext cx="6400800" cy="720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400"/>
              <a:buFont typeface="Arial"/>
              <a:buNone/>
            </a:pPr>
            <a:r>
              <a:rPr lang="en-GB" sz="2400" b="0" i="0" u="none" strike="noStrike" cap="none" dirty="0">
                <a:solidFill>
                  <a:schemeClr val="dk1"/>
                </a:solidFill>
                <a:latin typeface="Arial"/>
                <a:ea typeface="Arial"/>
                <a:cs typeface="Arial"/>
                <a:sym typeface="Arial"/>
              </a:rPr>
              <a:t>Queen Mary University of London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E86C54-7AD4-42C6-8BEE-D8DF06957CBB}"/>
              </a:ext>
            </a:extLst>
          </p:cNvPr>
          <p:cNvSpPr>
            <a:spLocks noGrp="1"/>
          </p:cNvSpPr>
          <p:nvPr>
            <p:ph type="title"/>
          </p:nvPr>
        </p:nvSpPr>
        <p:spPr>
          <a:xfrm>
            <a:off x="403194" y="214205"/>
            <a:ext cx="8465598" cy="1325563"/>
          </a:xfrm>
        </p:spPr>
        <p:txBody>
          <a:bodyPr/>
          <a:lstStyle/>
          <a:p>
            <a:r>
              <a:rPr lang="en-GB" dirty="0"/>
              <a:t>Supervisor</a:t>
            </a:r>
          </a:p>
        </p:txBody>
      </p:sp>
      <p:sp>
        <p:nvSpPr>
          <p:cNvPr id="5" name="Content Placeholder 2">
            <a:extLst>
              <a:ext uri="{FF2B5EF4-FFF2-40B4-BE49-F238E27FC236}">
                <a16:creationId xmlns:a16="http://schemas.microsoft.com/office/drawing/2014/main" id="{89CD497D-D79A-4847-8A96-2B482CF40DE3}"/>
              </a:ext>
            </a:extLst>
          </p:cNvPr>
          <p:cNvSpPr txBox="1">
            <a:spLocks/>
          </p:cNvSpPr>
          <p:nvPr/>
        </p:nvSpPr>
        <p:spPr>
          <a:xfrm>
            <a:off x="403194" y="1674705"/>
            <a:ext cx="8465598"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indent="-457200"/>
            <a:r>
              <a:rPr lang="en-GB"/>
              <a:t>The supervisor is responsible for monitoring their student’s engagement with training  and ensuring they complete the minimum each year </a:t>
            </a:r>
          </a:p>
          <a:p>
            <a:pPr indent="-457200"/>
            <a:endParaRPr lang="en-GB"/>
          </a:p>
          <a:p>
            <a:pPr indent="-457200"/>
            <a:r>
              <a:rPr lang="en-GB"/>
              <a:t>RCUK expects all PhD students to undergo 210 hours of training/development during their PhD</a:t>
            </a:r>
          </a:p>
          <a:p>
            <a:endParaRPr lang="en-GB"/>
          </a:p>
          <a:p>
            <a:pPr indent="-457200"/>
            <a:r>
              <a:rPr lang="en-GB"/>
              <a:t>Supervisors should therefore regularly audit their student’s training needs</a:t>
            </a:r>
          </a:p>
          <a:p>
            <a:endParaRPr lang="en-GB" dirty="0"/>
          </a:p>
        </p:txBody>
      </p:sp>
    </p:spTree>
    <p:extLst>
      <p:ext uri="{BB962C8B-B14F-4D97-AF65-F5344CB8AC3E}">
        <p14:creationId xmlns:p14="http://schemas.microsoft.com/office/powerpoint/2010/main" val="24982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DF">
            <a:extLst>
              <a:ext uri="{FF2B5EF4-FFF2-40B4-BE49-F238E27FC236}">
                <a16:creationId xmlns:a16="http://schemas.microsoft.com/office/drawing/2014/main" id="{22AF238D-5DCA-472A-886D-752468708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6384" y="905799"/>
            <a:ext cx="5486645" cy="5486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E00619AD-87A7-4823-B3FD-1B16400457D3}"/>
              </a:ext>
            </a:extLst>
          </p:cNvPr>
          <p:cNvCxnSpPr>
            <a:cxnSpLocks/>
          </p:cNvCxnSpPr>
          <p:nvPr/>
        </p:nvCxnSpPr>
        <p:spPr>
          <a:xfrm flipH="1" flipV="1">
            <a:off x="6705514" y="4844511"/>
            <a:ext cx="1584325" cy="142875"/>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A84DFEF-F1FC-4AA7-8E12-865CC5B7A316}"/>
              </a:ext>
            </a:extLst>
          </p:cNvPr>
          <p:cNvCxnSpPr>
            <a:cxnSpLocks/>
          </p:cNvCxnSpPr>
          <p:nvPr/>
        </p:nvCxnSpPr>
        <p:spPr>
          <a:xfrm flipV="1">
            <a:off x="346646" y="4024433"/>
            <a:ext cx="1584325" cy="71437"/>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C9F121-3D86-4F37-A89D-2BA68A06EE7E}"/>
              </a:ext>
            </a:extLst>
          </p:cNvPr>
          <p:cNvCxnSpPr>
            <a:cxnSpLocks/>
          </p:cNvCxnSpPr>
          <p:nvPr/>
        </p:nvCxnSpPr>
        <p:spPr>
          <a:xfrm>
            <a:off x="1930971" y="1565274"/>
            <a:ext cx="1655762" cy="144463"/>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6D75266-8E3A-4BCC-A704-67398834BC55}"/>
              </a:ext>
            </a:extLst>
          </p:cNvPr>
          <p:cNvSpPr txBox="1"/>
          <p:nvPr/>
        </p:nvSpPr>
        <p:spPr>
          <a:xfrm>
            <a:off x="6791661" y="6294510"/>
            <a:ext cx="2574989" cy="400110"/>
          </a:xfrm>
          <a:prstGeom prst="rect">
            <a:avLst/>
          </a:prstGeom>
          <a:noFill/>
        </p:spPr>
        <p:txBody>
          <a:bodyPr wrap="square" rtlCol="0">
            <a:spAutoFit/>
          </a:bodyPr>
          <a:lstStyle/>
          <a:p>
            <a:r>
              <a:rPr lang="en-GB" sz="2000" dirty="0"/>
              <a:t>www.vitae.ac.uk</a:t>
            </a:r>
          </a:p>
        </p:txBody>
      </p:sp>
    </p:spTree>
    <p:extLst>
      <p:ext uri="{BB962C8B-B14F-4D97-AF65-F5344CB8AC3E}">
        <p14:creationId xmlns:p14="http://schemas.microsoft.com/office/powerpoint/2010/main" val="262375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1BCB31-B83B-4148-9122-68C9C7B1BC6C}"/>
              </a:ext>
            </a:extLst>
          </p:cNvPr>
          <p:cNvSpPr>
            <a:spLocks noGrp="1"/>
          </p:cNvSpPr>
          <p:nvPr>
            <p:ph type="sldNum" idx="4294967295"/>
          </p:nvPr>
        </p:nvSpPr>
        <p:spPr>
          <a:xfrm>
            <a:off x="7010400" y="6245225"/>
            <a:ext cx="2133600" cy="476250"/>
          </a:xfrm>
          <a:prstGeom prst="rect">
            <a:avLst/>
          </a:prstGeom>
        </p:spPr>
        <p:txBody>
          <a:bodyPr/>
          <a:lstStyle/>
          <a:p>
            <a:pPr marL="0" lvl="0" indent="0">
              <a:spcBef>
                <a:spcPts val="0"/>
              </a:spcBef>
              <a:spcAft>
                <a:spcPts val="0"/>
              </a:spcAft>
              <a:buNone/>
            </a:pPr>
            <a:fld id="{00000000-1234-1234-1234-123412341234}" type="slidenum">
              <a:rPr lang="en-GB" smtClean="0"/>
              <a:t>12</a:t>
            </a:fld>
            <a:endParaRPr lang="en-GB"/>
          </a:p>
        </p:txBody>
      </p:sp>
      <p:sp>
        <p:nvSpPr>
          <p:cNvPr id="7" name="Title 1">
            <a:extLst>
              <a:ext uri="{FF2B5EF4-FFF2-40B4-BE49-F238E27FC236}">
                <a16:creationId xmlns:a16="http://schemas.microsoft.com/office/drawing/2014/main" id="{2B904F0A-84A4-4F2A-B9AC-6B3DC071701A}"/>
              </a:ext>
            </a:extLst>
          </p:cNvPr>
          <p:cNvSpPr>
            <a:spLocks noGrp="1"/>
          </p:cNvSpPr>
          <p:nvPr>
            <p:ph type="title"/>
          </p:nvPr>
        </p:nvSpPr>
        <p:spPr>
          <a:xfrm>
            <a:off x="456460" y="136525"/>
            <a:ext cx="8465598" cy="1325563"/>
          </a:xfrm>
        </p:spPr>
        <p:txBody>
          <a:bodyPr/>
          <a:lstStyle/>
          <a:p>
            <a:r>
              <a:rPr lang="en-GB" dirty="0"/>
              <a:t>Host Institution</a:t>
            </a:r>
          </a:p>
        </p:txBody>
      </p:sp>
      <p:sp>
        <p:nvSpPr>
          <p:cNvPr id="8" name="Content Placeholder 2">
            <a:extLst>
              <a:ext uri="{FF2B5EF4-FFF2-40B4-BE49-F238E27FC236}">
                <a16:creationId xmlns:a16="http://schemas.microsoft.com/office/drawing/2014/main" id="{06936AAB-C421-4F88-A819-08C7DCC47F22}"/>
              </a:ext>
            </a:extLst>
          </p:cNvPr>
          <p:cNvSpPr txBox="1">
            <a:spLocks/>
          </p:cNvSpPr>
          <p:nvPr/>
        </p:nvSpPr>
        <p:spPr>
          <a:xfrm>
            <a:off x="456460" y="1597025"/>
            <a:ext cx="8465598"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lang="en-GB"/>
          </a:p>
          <a:p>
            <a:endParaRPr lang="en-GB"/>
          </a:p>
          <a:p>
            <a:r>
              <a:rPr lang="en-GB"/>
              <a:t>Research Environment.</a:t>
            </a:r>
          </a:p>
          <a:p>
            <a:r>
              <a:rPr lang="en-GB"/>
              <a:t>Critical Mass (student numbers). In the School, in the institute/department, on the unit.</a:t>
            </a:r>
          </a:p>
          <a:p>
            <a:r>
              <a:rPr lang="en-GB"/>
              <a:t>Active recruitment…..give numbers per annum.</a:t>
            </a:r>
            <a:endParaRPr lang="en-GB" dirty="0"/>
          </a:p>
        </p:txBody>
      </p:sp>
    </p:spTree>
    <p:extLst>
      <p:ext uri="{BB962C8B-B14F-4D97-AF65-F5344CB8AC3E}">
        <p14:creationId xmlns:p14="http://schemas.microsoft.com/office/powerpoint/2010/main" val="1825279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BE22C6-6314-451F-9F3D-0B38CCD40615}"/>
              </a:ext>
            </a:extLst>
          </p:cNvPr>
          <p:cNvSpPr>
            <a:spLocks noGrp="1"/>
          </p:cNvSpPr>
          <p:nvPr>
            <p:ph type="title"/>
          </p:nvPr>
        </p:nvSpPr>
        <p:spPr>
          <a:xfrm>
            <a:off x="465338" y="240838"/>
            <a:ext cx="8359066" cy="1325563"/>
          </a:xfrm>
        </p:spPr>
        <p:txBody>
          <a:bodyPr/>
          <a:lstStyle/>
          <a:p>
            <a:r>
              <a:rPr lang="en-GB" dirty="0"/>
              <a:t>Host Institution</a:t>
            </a:r>
          </a:p>
        </p:txBody>
      </p:sp>
      <p:sp>
        <p:nvSpPr>
          <p:cNvPr id="5" name="Content Placeholder 2">
            <a:extLst>
              <a:ext uri="{FF2B5EF4-FFF2-40B4-BE49-F238E27FC236}">
                <a16:creationId xmlns:a16="http://schemas.microsoft.com/office/drawing/2014/main" id="{EC45A0D3-0A52-42B8-B251-A0F1117C307B}"/>
              </a:ext>
            </a:extLst>
          </p:cNvPr>
          <p:cNvSpPr txBox="1">
            <a:spLocks/>
          </p:cNvSpPr>
          <p:nvPr/>
        </p:nvSpPr>
        <p:spPr>
          <a:xfrm>
            <a:off x="465338" y="1701338"/>
            <a:ext cx="8359066"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Prestige</a:t>
            </a:r>
          </a:p>
          <a:p>
            <a:r>
              <a:rPr lang="en-GB"/>
              <a:t>Other funding stream (MRC, BBSRC, EPSRC, CRUK, Wellcome, NC3R programmes)</a:t>
            </a:r>
          </a:p>
          <a:p>
            <a:r>
              <a:rPr lang="en-GB"/>
              <a:t>Percentage research students/ECRs on REF returned papers (REF14).</a:t>
            </a:r>
          </a:p>
          <a:p>
            <a:r>
              <a:rPr lang="en-GB"/>
              <a:t>Postgraduate Research Experience Survey (PRES) data.</a:t>
            </a:r>
          </a:p>
          <a:p>
            <a:endParaRPr lang="en-GB" dirty="0"/>
          </a:p>
        </p:txBody>
      </p:sp>
    </p:spTree>
    <p:extLst>
      <p:ext uri="{BB962C8B-B14F-4D97-AF65-F5344CB8AC3E}">
        <p14:creationId xmlns:p14="http://schemas.microsoft.com/office/powerpoint/2010/main" val="3189047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3A8F7B8-DB63-41FC-8E4C-2B6FDD8095C5}"/>
              </a:ext>
            </a:extLst>
          </p:cNvPr>
          <p:cNvSpPr>
            <a:spLocks noGrp="1"/>
          </p:cNvSpPr>
          <p:nvPr>
            <p:ph type="title"/>
          </p:nvPr>
        </p:nvSpPr>
        <p:spPr>
          <a:xfrm>
            <a:off x="412071" y="249715"/>
            <a:ext cx="8483354" cy="1325563"/>
          </a:xfrm>
        </p:spPr>
        <p:txBody>
          <a:bodyPr/>
          <a:lstStyle/>
          <a:p>
            <a:r>
              <a:rPr lang="en-GB" dirty="0"/>
              <a:t>Host Institution</a:t>
            </a:r>
          </a:p>
        </p:txBody>
      </p:sp>
      <p:sp>
        <p:nvSpPr>
          <p:cNvPr id="5" name="Content Placeholder 2">
            <a:extLst>
              <a:ext uri="{FF2B5EF4-FFF2-40B4-BE49-F238E27FC236}">
                <a16:creationId xmlns:a16="http://schemas.microsoft.com/office/drawing/2014/main" id="{3194874C-020E-4883-8F0C-00E2877ABF10}"/>
              </a:ext>
            </a:extLst>
          </p:cNvPr>
          <p:cNvSpPr txBox="1">
            <a:spLocks/>
          </p:cNvSpPr>
          <p:nvPr/>
        </p:nvSpPr>
        <p:spPr>
          <a:xfrm>
            <a:off x="412071" y="1710215"/>
            <a:ext cx="8483354"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Academic Rigor</a:t>
            </a:r>
          </a:p>
          <a:p>
            <a:r>
              <a:rPr lang="en-GB"/>
              <a:t>Progression milestones e.g. 9 months, 18 months, 30 months</a:t>
            </a:r>
          </a:p>
          <a:p>
            <a:r>
              <a:rPr lang="en-GB"/>
              <a:t>Expected submission date in accordance with Vitae and Research Councils UK recommendations (within 48 months)</a:t>
            </a:r>
          </a:p>
          <a:p>
            <a:r>
              <a:rPr lang="en-GB"/>
              <a:t>Expected completion date.</a:t>
            </a:r>
          </a:p>
          <a:p>
            <a:endParaRPr lang="en-GB" dirty="0"/>
          </a:p>
        </p:txBody>
      </p:sp>
    </p:spTree>
    <p:extLst>
      <p:ext uri="{BB962C8B-B14F-4D97-AF65-F5344CB8AC3E}">
        <p14:creationId xmlns:p14="http://schemas.microsoft.com/office/powerpoint/2010/main" val="2706174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35F459-2840-44CC-855B-5C5D07EAD8AC}"/>
              </a:ext>
            </a:extLst>
          </p:cNvPr>
          <p:cNvSpPr>
            <a:spLocks noGrp="1"/>
          </p:cNvSpPr>
          <p:nvPr>
            <p:ph type="title"/>
          </p:nvPr>
        </p:nvSpPr>
        <p:spPr>
          <a:xfrm>
            <a:off x="340914" y="295875"/>
            <a:ext cx="8598900" cy="1325563"/>
          </a:xfrm>
        </p:spPr>
        <p:txBody>
          <a:bodyPr/>
          <a:lstStyle/>
          <a:p>
            <a:r>
              <a:rPr lang="en-GB" dirty="0"/>
              <a:t>Host Institution</a:t>
            </a:r>
          </a:p>
        </p:txBody>
      </p:sp>
      <p:sp>
        <p:nvSpPr>
          <p:cNvPr id="5" name="Content Placeholder 2">
            <a:extLst>
              <a:ext uri="{FF2B5EF4-FFF2-40B4-BE49-F238E27FC236}">
                <a16:creationId xmlns:a16="http://schemas.microsoft.com/office/drawing/2014/main" id="{CCB86F03-506A-4B6A-999E-5CECC1AFA23F}"/>
              </a:ext>
            </a:extLst>
          </p:cNvPr>
          <p:cNvSpPr txBox="1">
            <a:spLocks/>
          </p:cNvSpPr>
          <p:nvPr/>
        </p:nvSpPr>
        <p:spPr>
          <a:xfrm>
            <a:off x="340914" y="1621438"/>
            <a:ext cx="8598900"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Supervisions; minimum number, when, frequency. </a:t>
            </a:r>
          </a:p>
          <a:p>
            <a:r>
              <a:rPr lang="en-GB"/>
              <a:t>Record what is said and how is this recorded (online)</a:t>
            </a:r>
          </a:p>
          <a:p>
            <a:r>
              <a:rPr lang="en-GB"/>
              <a:t>Level of feedback from supervisors (1</a:t>
            </a:r>
            <a:r>
              <a:rPr lang="en-GB" baseline="30000"/>
              <a:t>st</a:t>
            </a:r>
            <a:r>
              <a:rPr lang="en-GB"/>
              <a:t> draft, 10</a:t>
            </a:r>
            <a:r>
              <a:rPr lang="en-GB" baseline="30000"/>
              <a:t>th</a:t>
            </a:r>
            <a:r>
              <a:rPr lang="en-GB"/>
              <a:t> draft?!)</a:t>
            </a:r>
          </a:p>
          <a:p>
            <a:r>
              <a:rPr lang="en-GB"/>
              <a:t>Training available. How much (hrs). Who provides it. e.g. Researcher Development Unit.</a:t>
            </a:r>
          </a:p>
          <a:p>
            <a:r>
              <a:rPr lang="en-GB"/>
              <a:t>Induction days</a:t>
            </a:r>
          </a:p>
          <a:p>
            <a:r>
              <a:rPr lang="en-GB"/>
              <a:t>Cohort days</a:t>
            </a:r>
          </a:p>
          <a:p>
            <a:r>
              <a:rPr lang="en-GB"/>
              <a:t>GradFest or equivalent.</a:t>
            </a:r>
            <a:endParaRPr lang="en-GB" dirty="0"/>
          </a:p>
        </p:txBody>
      </p:sp>
    </p:spTree>
    <p:extLst>
      <p:ext uri="{BB962C8B-B14F-4D97-AF65-F5344CB8AC3E}">
        <p14:creationId xmlns:p14="http://schemas.microsoft.com/office/powerpoint/2010/main" val="1142880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02BC0B4-7779-46D1-BA5B-65B59431FCA8}"/>
              </a:ext>
            </a:extLst>
          </p:cNvPr>
          <p:cNvSpPr>
            <a:spLocks noGrp="1"/>
          </p:cNvSpPr>
          <p:nvPr>
            <p:ph type="title"/>
          </p:nvPr>
        </p:nvSpPr>
        <p:spPr>
          <a:xfrm>
            <a:off x="420949" y="276349"/>
            <a:ext cx="8465598" cy="1325563"/>
          </a:xfrm>
        </p:spPr>
        <p:txBody>
          <a:bodyPr/>
          <a:lstStyle/>
          <a:p>
            <a:r>
              <a:rPr lang="en-GB" dirty="0"/>
              <a:t>Host Institution</a:t>
            </a:r>
          </a:p>
        </p:txBody>
      </p:sp>
      <p:sp>
        <p:nvSpPr>
          <p:cNvPr id="5" name="Content Placeholder 2">
            <a:extLst>
              <a:ext uri="{FF2B5EF4-FFF2-40B4-BE49-F238E27FC236}">
                <a16:creationId xmlns:a16="http://schemas.microsoft.com/office/drawing/2014/main" id="{25F7B810-EBE9-4331-B2A1-49FCFF36FA18}"/>
              </a:ext>
            </a:extLst>
          </p:cNvPr>
          <p:cNvSpPr txBox="1">
            <a:spLocks/>
          </p:cNvSpPr>
          <p:nvPr/>
        </p:nvSpPr>
        <p:spPr>
          <a:xfrm>
            <a:off x="420949" y="1736849"/>
            <a:ext cx="8465598"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Students Well Being and Welfare</a:t>
            </a:r>
          </a:p>
          <a:p>
            <a:r>
              <a:rPr lang="en-GB"/>
              <a:t>Networking events, social events</a:t>
            </a:r>
          </a:p>
          <a:p>
            <a:r>
              <a:rPr lang="en-GB"/>
              <a:t>Open seminars.</a:t>
            </a:r>
          </a:p>
          <a:p>
            <a:r>
              <a:rPr lang="en-GB"/>
              <a:t>Junk the Jargon</a:t>
            </a:r>
          </a:p>
          <a:p>
            <a:r>
              <a:rPr lang="en-GB"/>
              <a:t>Café Scientifique</a:t>
            </a:r>
          </a:p>
          <a:p>
            <a:r>
              <a:rPr lang="en-GB"/>
              <a:t>Profession Services: Support and Counselling,  Student Health Service</a:t>
            </a:r>
          </a:p>
          <a:p>
            <a:r>
              <a:rPr lang="en-GB"/>
              <a:t>Equality and Diversity awareness.</a:t>
            </a:r>
          </a:p>
          <a:p>
            <a:endParaRPr lang="en-GB" dirty="0"/>
          </a:p>
        </p:txBody>
      </p:sp>
    </p:spTree>
    <p:extLst>
      <p:ext uri="{BB962C8B-B14F-4D97-AF65-F5344CB8AC3E}">
        <p14:creationId xmlns:p14="http://schemas.microsoft.com/office/powerpoint/2010/main" val="183406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CCBF3C-745A-4323-AFD1-44E13D7F5D7D}"/>
              </a:ext>
            </a:extLst>
          </p:cNvPr>
          <p:cNvSpPr txBox="1">
            <a:spLocks/>
          </p:cNvSpPr>
          <p:nvPr/>
        </p:nvSpPr>
        <p:spPr>
          <a:xfrm>
            <a:off x="261152" y="81039"/>
            <a:ext cx="8669784" cy="1325563"/>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9pPr>
          </a:lstStyle>
          <a:p>
            <a:r>
              <a:rPr lang="en-GB" sz="2800" dirty="0">
                <a:latin typeface="Arial" charset="0"/>
                <a:ea typeface="+mn-ea"/>
                <a:cs typeface="+mn-cs"/>
              </a:rPr>
              <a:t>The Application: Designing your project </a:t>
            </a:r>
          </a:p>
        </p:txBody>
      </p:sp>
      <p:sp>
        <p:nvSpPr>
          <p:cNvPr id="5" name="Rectangle 3">
            <a:extLst>
              <a:ext uri="{FF2B5EF4-FFF2-40B4-BE49-F238E27FC236}">
                <a16:creationId xmlns:a16="http://schemas.microsoft.com/office/drawing/2014/main" id="{541D3F93-BE50-4F25-BAFF-F351867EB1E2}"/>
              </a:ext>
            </a:extLst>
          </p:cNvPr>
          <p:cNvSpPr txBox="1">
            <a:spLocks noChangeArrowheads="1"/>
          </p:cNvSpPr>
          <p:nvPr/>
        </p:nvSpPr>
        <p:spPr>
          <a:xfrm>
            <a:off x="261152" y="1541539"/>
            <a:ext cx="8403454" cy="435133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dirty="0"/>
              <a:t>Grounded on previous research</a:t>
            </a:r>
          </a:p>
          <a:p>
            <a:endParaRPr lang="en-GB" dirty="0"/>
          </a:p>
          <a:p>
            <a:r>
              <a:rPr lang="en-GB" dirty="0"/>
              <a:t>Know what’s being done in the area already</a:t>
            </a:r>
          </a:p>
          <a:p>
            <a:endParaRPr lang="en-GB" dirty="0"/>
          </a:p>
          <a:p>
            <a:r>
              <a:rPr lang="en-GB" dirty="0"/>
              <a:t>Consider a logic model </a:t>
            </a:r>
          </a:p>
          <a:p>
            <a:endParaRPr lang="en-GB" dirty="0"/>
          </a:p>
          <a:p>
            <a:r>
              <a:rPr lang="en-GB" dirty="0"/>
              <a:t>Be able to explain why you have rejected alternative study designs </a:t>
            </a:r>
          </a:p>
          <a:p>
            <a:pPr marL="0" indent="0">
              <a:buFont typeface="Arial"/>
              <a:buNone/>
              <a:defRPr/>
            </a:pPr>
            <a:endParaRPr lang="en-GB" dirty="0"/>
          </a:p>
        </p:txBody>
      </p:sp>
    </p:spTree>
    <p:extLst>
      <p:ext uri="{BB962C8B-B14F-4D97-AF65-F5344CB8AC3E}">
        <p14:creationId xmlns:p14="http://schemas.microsoft.com/office/powerpoint/2010/main" val="157460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204042-2550-40F4-B141-57C55BE8FA9E}"/>
              </a:ext>
            </a:extLst>
          </p:cNvPr>
          <p:cNvSpPr txBox="1">
            <a:spLocks/>
          </p:cNvSpPr>
          <p:nvPr/>
        </p:nvSpPr>
        <p:spPr>
          <a:xfrm>
            <a:off x="181253" y="169816"/>
            <a:ext cx="10515600" cy="1325563"/>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chemeClr val="dk2"/>
                </a:solidFill>
                <a:latin typeface="Arial"/>
                <a:ea typeface="Arial"/>
                <a:cs typeface="Arial"/>
                <a:sym typeface="Arial"/>
              </a:defRPr>
            </a:lvl9pPr>
          </a:lstStyle>
          <a:p>
            <a:r>
              <a:rPr lang="en-GB" sz="3200" dirty="0">
                <a:latin typeface="Arial" charset="0"/>
                <a:ea typeface="+mn-ea"/>
                <a:cs typeface="+mn-cs"/>
              </a:rPr>
              <a:t>The Application: Must Haves</a:t>
            </a:r>
          </a:p>
        </p:txBody>
      </p:sp>
      <p:sp>
        <p:nvSpPr>
          <p:cNvPr id="5" name="Rectangle 3">
            <a:extLst>
              <a:ext uri="{FF2B5EF4-FFF2-40B4-BE49-F238E27FC236}">
                <a16:creationId xmlns:a16="http://schemas.microsoft.com/office/drawing/2014/main" id="{61C3989D-BF9E-42F1-92CB-EFB3B12C9039}"/>
              </a:ext>
            </a:extLst>
          </p:cNvPr>
          <p:cNvSpPr txBox="1">
            <a:spLocks noChangeArrowheads="1"/>
          </p:cNvSpPr>
          <p:nvPr/>
        </p:nvSpPr>
        <p:spPr>
          <a:xfrm>
            <a:off x="181253" y="1630316"/>
            <a:ext cx="10515600" cy="435133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Prove your research question is important </a:t>
            </a:r>
          </a:p>
          <a:p>
            <a:r>
              <a:rPr lang="en-GB"/>
              <a:t>Demonstrate that conducting your project is feasible</a:t>
            </a:r>
          </a:p>
          <a:p>
            <a:r>
              <a:rPr lang="en-GB"/>
              <a:t>Methodological expertise </a:t>
            </a:r>
          </a:p>
          <a:p>
            <a:pPr lvl="1"/>
            <a:r>
              <a:rPr lang="en-GB"/>
              <a:t>All bases covered</a:t>
            </a:r>
          </a:p>
          <a:p>
            <a:r>
              <a:rPr lang="en-GB" i="1"/>
              <a:t>Underpinning theory</a:t>
            </a:r>
          </a:p>
          <a:p>
            <a:r>
              <a:rPr lang="en-GB" i="1"/>
              <a:t>Conceivable that the intervention could be disseminated within the NHS </a:t>
            </a:r>
          </a:p>
          <a:p>
            <a:endParaRPr lang="en-GB"/>
          </a:p>
          <a:p>
            <a:pPr marL="0" indent="0">
              <a:buFont typeface="Arial"/>
              <a:buNone/>
              <a:defRPr/>
            </a:pPr>
            <a:endParaRPr lang="en-GB" dirty="0"/>
          </a:p>
        </p:txBody>
      </p:sp>
    </p:spTree>
    <p:extLst>
      <p:ext uri="{BB962C8B-B14F-4D97-AF65-F5344CB8AC3E}">
        <p14:creationId xmlns:p14="http://schemas.microsoft.com/office/powerpoint/2010/main" val="76333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EB6C4D-C302-40CC-AF84-40C3917E82BF}"/>
              </a:ext>
            </a:extLst>
          </p:cNvPr>
          <p:cNvSpPr>
            <a:spLocks noGrp="1"/>
          </p:cNvSpPr>
          <p:nvPr>
            <p:ph type="title"/>
          </p:nvPr>
        </p:nvSpPr>
        <p:spPr>
          <a:xfrm>
            <a:off x="243396" y="215793"/>
            <a:ext cx="8229600" cy="1143000"/>
          </a:xfrm>
        </p:spPr>
        <p:txBody>
          <a:bodyPr>
            <a:normAutofit/>
          </a:bodyPr>
          <a:lstStyle/>
          <a:p>
            <a:pPr algn="l"/>
            <a:r>
              <a:rPr lang="en-GB" sz="3200" dirty="0">
                <a:latin typeface="Arial" charset="0"/>
                <a:ea typeface="+mn-ea"/>
                <a:cs typeface="+mn-cs"/>
              </a:rPr>
              <a:t>Tips on writing the application</a:t>
            </a:r>
          </a:p>
        </p:txBody>
      </p:sp>
      <p:sp>
        <p:nvSpPr>
          <p:cNvPr id="5" name="Rectangle 3">
            <a:extLst>
              <a:ext uri="{FF2B5EF4-FFF2-40B4-BE49-F238E27FC236}">
                <a16:creationId xmlns:a16="http://schemas.microsoft.com/office/drawing/2014/main" id="{577FA018-CA15-4AE0-B370-2593F9F6BA93}"/>
              </a:ext>
            </a:extLst>
          </p:cNvPr>
          <p:cNvSpPr txBox="1">
            <a:spLocks noChangeArrowheads="1"/>
          </p:cNvSpPr>
          <p:nvPr/>
        </p:nvSpPr>
        <p:spPr>
          <a:xfrm>
            <a:off x="243396" y="1435007"/>
            <a:ext cx="5181600" cy="435133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dirty="0"/>
              <a:t>Follow the instructions closely </a:t>
            </a:r>
          </a:p>
          <a:p>
            <a:r>
              <a:rPr lang="en-GB" dirty="0"/>
              <a:t>Pay attention to each bit of the form</a:t>
            </a:r>
          </a:p>
          <a:p>
            <a:r>
              <a:rPr lang="en-GB" dirty="0"/>
              <a:t>See if a colleague will share a recent successful application to the same funding stream </a:t>
            </a:r>
          </a:p>
          <a:p>
            <a:endParaRPr lang="en-GB" dirty="0"/>
          </a:p>
          <a:p>
            <a:pPr marL="0" indent="0">
              <a:buFont typeface="Arial"/>
              <a:buNone/>
              <a:defRPr/>
            </a:pPr>
            <a:endParaRPr lang="en-GB" dirty="0"/>
          </a:p>
        </p:txBody>
      </p:sp>
      <p:sp>
        <p:nvSpPr>
          <p:cNvPr id="6" name="Content Placeholder 2">
            <a:extLst>
              <a:ext uri="{FF2B5EF4-FFF2-40B4-BE49-F238E27FC236}">
                <a16:creationId xmlns:a16="http://schemas.microsoft.com/office/drawing/2014/main" id="{F6C83C67-B4BD-41C0-A3A3-7DC3F1B1BCB1}"/>
              </a:ext>
            </a:extLst>
          </p:cNvPr>
          <p:cNvSpPr txBox="1">
            <a:spLocks/>
          </p:cNvSpPr>
          <p:nvPr/>
        </p:nvSpPr>
        <p:spPr>
          <a:xfrm>
            <a:off x="375081" y="3435342"/>
            <a:ext cx="5181600" cy="4351338"/>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GB" sz="2000" dirty="0"/>
              <a:t>Circulate around your group</a:t>
            </a:r>
          </a:p>
          <a:p>
            <a:pPr marL="285750" indent="-285750">
              <a:buFont typeface="Arial" panose="020B0604020202020204" pitchFamily="34" charset="0"/>
              <a:buChar char="•"/>
            </a:pPr>
            <a:r>
              <a:rPr lang="en-GB" sz="2000" dirty="0"/>
              <a:t>Get peer review </a:t>
            </a:r>
          </a:p>
          <a:p>
            <a:pPr marL="285750" indent="-285750">
              <a:buFont typeface="Arial" panose="020B0604020202020204" pitchFamily="34" charset="0"/>
              <a:buChar char="•"/>
            </a:pPr>
            <a:r>
              <a:rPr lang="en-GB" sz="2000" dirty="0"/>
              <a:t>Get support from RDS</a:t>
            </a:r>
          </a:p>
          <a:p>
            <a:pPr marL="285750" indent="-285750">
              <a:buFont typeface="Arial" panose="020B0604020202020204" pitchFamily="34" charset="0"/>
              <a:buChar char="•"/>
            </a:pPr>
            <a:r>
              <a:rPr lang="en-GB" sz="2000" dirty="0"/>
              <a:t>Lay summary really important </a:t>
            </a:r>
          </a:p>
          <a:p>
            <a:pPr marL="285750" indent="-285750">
              <a:buFont typeface="Arial" panose="020B0604020202020204" pitchFamily="34" charset="0"/>
              <a:buChar char="•"/>
            </a:pPr>
            <a:r>
              <a:rPr lang="en-GB" sz="2000" dirty="0"/>
              <a:t>What are your weak spots? Address them!</a:t>
            </a:r>
          </a:p>
          <a:p>
            <a:pPr marL="285750" indent="-285750">
              <a:buFont typeface="Arial" panose="020B0604020202020204" pitchFamily="34" charset="0"/>
              <a:buChar char="•"/>
            </a:pPr>
            <a:r>
              <a:rPr lang="en-GB" sz="2000" dirty="0"/>
              <a:t>Be kind to your reviewers – think about layout , clarity, subheadings </a:t>
            </a:r>
          </a:p>
          <a:p>
            <a:endParaRPr lang="en-GB" dirty="0"/>
          </a:p>
        </p:txBody>
      </p:sp>
    </p:spTree>
    <p:extLst>
      <p:ext uri="{BB962C8B-B14F-4D97-AF65-F5344CB8AC3E}">
        <p14:creationId xmlns:p14="http://schemas.microsoft.com/office/powerpoint/2010/main" val="409245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830ADD7-28FE-408B-B0F7-8791DA8CAE1A}"/>
              </a:ext>
            </a:extLst>
          </p:cNvPr>
          <p:cNvSpPr>
            <a:spLocks noGrp="1"/>
          </p:cNvSpPr>
          <p:nvPr>
            <p:ph type="title"/>
          </p:nvPr>
        </p:nvSpPr>
        <p:spPr>
          <a:xfrm>
            <a:off x="225640" y="152061"/>
            <a:ext cx="10515600" cy="1325563"/>
          </a:xfrm>
        </p:spPr>
        <p:txBody>
          <a:bodyPr/>
          <a:lstStyle/>
          <a:p>
            <a:r>
              <a:rPr lang="en-GB" dirty="0"/>
              <a:t>Research Environment</a:t>
            </a:r>
          </a:p>
        </p:txBody>
      </p:sp>
      <p:sp>
        <p:nvSpPr>
          <p:cNvPr id="5" name="Content Placeholder 2">
            <a:extLst>
              <a:ext uri="{FF2B5EF4-FFF2-40B4-BE49-F238E27FC236}">
                <a16:creationId xmlns:a16="http://schemas.microsoft.com/office/drawing/2014/main" id="{79A6A119-EBCE-41FA-8DEF-E354484B7F4D}"/>
              </a:ext>
            </a:extLst>
          </p:cNvPr>
          <p:cNvSpPr txBox="1">
            <a:spLocks/>
          </p:cNvSpPr>
          <p:nvPr/>
        </p:nvSpPr>
        <p:spPr>
          <a:xfrm>
            <a:off x="225640" y="1612561"/>
            <a:ext cx="10515600"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dirty="0"/>
              <a:t>All the facilities to do the project</a:t>
            </a:r>
          </a:p>
          <a:p>
            <a:r>
              <a:rPr lang="en-GB" dirty="0"/>
              <a:t>Patients</a:t>
            </a:r>
          </a:p>
          <a:p>
            <a:r>
              <a:rPr lang="en-GB" dirty="0"/>
              <a:t>Expertise</a:t>
            </a:r>
          </a:p>
          <a:p>
            <a:r>
              <a:rPr lang="en-GB" dirty="0"/>
              <a:t>Backup staff</a:t>
            </a:r>
          </a:p>
          <a:p>
            <a:r>
              <a:rPr lang="en-GB" dirty="0"/>
              <a:t>Ethics</a:t>
            </a:r>
          </a:p>
          <a:p>
            <a:r>
              <a:rPr lang="en-GB" dirty="0"/>
              <a:t>Supervisors, number of, training status, contribution of each supervisor </a:t>
            </a:r>
            <a:br>
              <a:rPr lang="en-GB" dirty="0"/>
            </a:br>
            <a:r>
              <a:rPr lang="en-GB" dirty="0"/>
              <a:t>to the project.</a:t>
            </a:r>
          </a:p>
        </p:txBody>
      </p:sp>
    </p:spTree>
    <p:extLst>
      <p:ext uri="{BB962C8B-B14F-4D97-AF65-F5344CB8AC3E}">
        <p14:creationId xmlns:p14="http://schemas.microsoft.com/office/powerpoint/2010/main" val="408755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97FD156-4479-48E1-ADB2-A6B41D14835C}"/>
              </a:ext>
            </a:extLst>
          </p:cNvPr>
          <p:cNvSpPr>
            <a:spLocks noGrp="1"/>
          </p:cNvSpPr>
          <p:nvPr>
            <p:ph type="title"/>
          </p:nvPr>
        </p:nvSpPr>
        <p:spPr>
          <a:xfrm>
            <a:off x="278907" y="152061"/>
            <a:ext cx="10515600" cy="1325563"/>
          </a:xfrm>
        </p:spPr>
        <p:txBody>
          <a:bodyPr/>
          <a:lstStyle/>
          <a:p>
            <a:r>
              <a:rPr lang="en-GB" dirty="0"/>
              <a:t>The Supervisor</a:t>
            </a:r>
          </a:p>
        </p:txBody>
      </p:sp>
      <p:sp>
        <p:nvSpPr>
          <p:cNvPr id="5" name="Content Placeholder 2">
            <a:extLst>
              <a:ext uri="{FF2B5EF4-FFF2-40B4-BE49-F238E27FC236}">
                <a16:creationId xmlns:a16="http://schemas.microsoft.com/office/drawing/2014/main" id="{F71F2D9E-9CC1-4EDF-992D-B4FCB4A226B9}"/>
              </a:ext>
            </a:extLst>
          </p:cNvPr>
          <p:cNvSpPr txBox="1">
            <a:spLocks/>
          </p:cNvSpPr>
          <p:nvPr/>
        </p:nvSpPr>
        <p:spPr>
          <a:xfrm>
            <a:off x="278907" y="1612561"/>
            <a:ext cx="10515600" cy="4351338"/>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dirty="0"/>
              <a:t>The responsibilities of supervisors, and students, are set out  </a:t>
            </a:r>
            <a:br>
              <a:rPr lang="en-GB" dirty="0"/>
            </a:br>
            <a:r>
              <a:rPr lang="en-GB" dirty="0"/>
              <a:t> in the College’s Code of Practice for Research Degrees Programmes.</a:t>
            </a:r>
          </a:p>
          <a:p>
            <a:endParaRPr lang="en-GB" dirty="0"/>
          </a:p>
          <a:p>
            <a:r>
              <a:rPr lang="en-GB" dirty="0"/>
              <a:t>A clear supervision plan is central to a student’s progress.</a:t>
            </a:r>
          </a:p>
          <a:p>
            <a:endParaRPr lang="en-GB" dirty="0"/>
          </a:p>
          <a:p>
            <a:r>
              <a:rPr lang="en-GB" dirty="0"/>
              <a:t>Supervisions to take place regular intervals. </a:t>
            </a:r>
          </a:p>
          <a:p>
            <a:endParaRPr lang="en-GB" dirty="0"/>
          </a:p>
        </p:txBody>
      </p:sp>
    </p:spTree>
    <p:extLst>
      <p:ext uri="{BB962C8B-B14F-4D97-AF65-F5344CB8AC3E}">
        <p14:creationId xmlns:p14="http://schemas.microsoft.com/office/powerpoint/2010/main" val="131054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F159333-E12C-4CE1-B8A6-FFA4A745A1D0}"/>
              </a:ext>
            </a:extLst>
          </p:cNvPr>
          <p:cNvSpPr>
            <a:spLocks noGrp="1"/>
          </p:cNvSpPr>
          <p:nvPr>
            <p:ph type="title"/>
          </p:nvPr>
        </p:nvSpPr>
        <p:spPr>
          <a:xfrm>
            <a:off x="270029" y="187571"/>
            <a:ext cx="8643152" cy="1325563"/>
          </a:xfrm>
        </p:spPr>
        <p:txBody>
          <a:bodyPr/>
          <a:lstStyle/>
          <a:p>
            <a:r>
              <a:rPr lang="en-GB" dirty="0"/>
              <a:t>The Supervisor</a:t>
            </a:r>
          </a:p>
        </p:txBody>
      </p:sp>
      <p:sp>
        <p:nvSpPr>
          <p:cNvPr id="5" name="Content Placeholder 2">
            <a:extLst>
              <a:ext uri="{FF2B5EF4-FFF2-40B4-BE49-F238E27FC236}">
                <a16:creationId xmlns:a16="http://schemas.microsoft.com/office/drawing/2014/main" id="{9258FBD7-7FE7-4122-A481-99CC5FB0E8F6}"/>
              </a:ext>
            </a:extLst>
          </p:cNvPr>
          <p:cNvSpPr txBox="1">
            <a:spLocks/>
          </p:cNvSpPr>
          <p:nvPr/>
        </p:nvSpPr>
        <p:spPr>
          <a:xfrm>
            <a:off x="270029" y="1648071"/>
            <a:ext cx="8643152" cy="4351338"/>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Queen Mary’s model</a:t>
            </a:r>
          </a:p>
          <a:p>
            <a:endParaRPr lang="en-GB"/>
          </a:p>
          <a:p>
            <a:r>
              <a:rPr lang="en-GB"/>
              <a:t>Student should use the Supervision Log on to keep a written record of their supervisions with the supervisor – this records the date and format of each supervision, and includes a box where they can record notes from the supervision. They can also use the log to attach files (e.g. chapters of the thesis) for you to read. Once completed, SITS will generate an email asking you to review and approve the notes, at which point you can ask for them to be revised (adding thoughts of your own) or approve. </a:t>
            </a:r>
          </a:p>
          <a:p>
            <a:endParaRPr lang="en-GB" dirty="0"/>
          </a:p>
        </p:txBody>
      </p:sp>
    </p:spTree>
    <p:extLst>
      <p:ext uri="{BB962C8B-B14F-4D97-AF65-F5344CB8AC3E}">
        <p14:creationId xmlns:p14="http://schemas.microsoft.com/office/powerpoint/2010/main" val="100412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550DFB-105B-4D04-9C1A-B6988669EF1C}"/>
              </a:ext>
            </a:extLst>
          </p:cNvPr>
          <p:cNvSpPr>
            <a:spLocks noGrp="1"/>
          </p:cNvSpPr>
          <p:nvPr>
            <p:ph type="title"/>
          </p:nvPr>
        </p:nvSpPr>
        <p:spPr>
          <a:xfrm>
            <a:off x="349928" y="178694"/>
            <a:ext cx="8465598" cy="1325563"/>
          </a:xfrm>
        </p:spPr>
        <p:txBody>
          <a:bodyPr/>
          <a:lstStyle/>
          <a:p>
            <a:r>
              <a:rPr lang="en-GB" dirty="0"/>
              <a:t>Supervisor</a:t>
            </a:r>
          </a:p>
        </p:txBody>
      </p:sp>
      <p:sp>
        <p:nvSpPr>
          <p:cNvPr id="5" name="Content Placeholder 2">
            <a:extLst>
              <a:ext uri="{FF2B5EF4-FFF2-40B4-BE49-F238E27FC236}">
                <a16:creationId xmlns:a16="http://schemas.microsoft.com/office/drawing/2014/main" id="{E4146473-7067-4345-A1C5-C2DE66A694BF}"/>
              </a:ext>
            </a:extLst>
          </p:cNvPr>
          <p:cNvSpPr txBox="1">
            <a:spLocks/>
          </p:cNvSpPr>
          <p:nvPr/>
        </p:nvSpPr>
        <p:spPr>
          <a:xfrm>
            <a:off x="349928" y="1639194"/>
            <a:ext cx="8465598" cy="435133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GB"/>
              <a:t>A minimum of 10 meeting logs must be submitted per year.</a:t>
            </a:r>
          </a:p>
          <a:p>
            <a:r>
              <a:rPr lang="en-GB"/>
              <a:t>You may also see a record of all previous supervisions with your student, and of notes relating to supervisions they have had with another member of the supervisory team, on the Approved Supervision Notes Table.</a:t>
            </a:r>
          </a:p>
          <a:p>
            <a:endParaRPr lang="en-GB"/>
          </a:p>
          <a:p>
            <a:endParaRPr lang="en-GB" dirty="0"/>
          </a:p>
        </p:txBody>
      </p:sp>
    </p:spTree>
    <p:extLst>
      <p:ext uri="{BB962C8B-B14F-4D97-AF65-F5344CB8AC3E}">
        <p14:creationId xmlns:p14="http://schemas.microsoft.com/office/powerpoint/2010/main" val="292843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308FF61-9702-4A93-A270-202EB165860A}"/>
              </a:ext>
            </a:extLst>
          </p:cNvPr>
          <p:cNvSpPr>
            <a:spLocks noGrp="1"/>
          </p:cNvSpPr>
          <p:nvPr>
            <p:ph type="title"/>
          </p:nvPr>
        </p:nvSpPr>
        <p:spPr>
          <a:xfrm>
            <a:off x="394316" y="178694"/>
            <a:ext cx="8589886" cy="1325563"/>
          </a:xfrm>
        </p:spPr>
        <p:txBody>
          <a:bodyPr/>
          <a:lstStyle/>
          <a:p>
            <a:r>
              <a:rPr lang="en-GB" dirty="0"/>
              <a:t>Supervisor</a:t>
            </a:r>
          </a:p>
        </p:txBody>
      </p:sp>
      <p:sp>
        <p:nvSpPr>
          <p:cNvPr id="5" name="Content Placeholder 2">
            <a:extLst>
              <a:ext uri="{FF2B5EF4-FFF2-40B4-BE49-F238E27FC236}">
                <a16:creationId xmlns:a16="http://schemas.microsoft.com/office/drawing/2014/main" id="{3A3E3D41-CBA6-4F02-8710-F8FE72BB1048}"/>
              </a:ext>
            </a:extLst>
          </p:cNvPr>
          <p:cNvSpPr txBox="1">
            <a:spLocks/>
          </p:cNvSpPr>
          <p:nvPr/>
        </p:nvSpPr>
        <p:spPr>
          <a:xfrm>
            <a:off x="394316" y="1751736"/>
            <a:ext cx="8589886" cy="4351338"/>
          </a:xfrm>
          <a:prstGeom prst="rect">
            <a:avLst/>
          </a:prstGeom>
          <a:noFill/>
          <a:ln>
            <a:noFill/>
          </a:ln>
        </p:spPr>
        <p:txBody>
          <a:bodyPr spcFirstLastPara="1" wrap="square" lIns="91425" tIns="91425" rIns="91425" bIns="91425" anchor="t" anchorCtr="0">
            <a:normAutofit fontScale="92500" lnSpcReduction="20000"/>
          </a:bodyPr>
          <a:lstStyle>
            <a:defPPr marR="0" lvl="0" algn="l" rtl="0">
              <a:lnSpc>
                <a:spcPct val="100000"/>
              </a:lnSpc>
              <a:spcBef>
                <a:spcPts val="0"/>
              </a:spcBef>
              <a:spcAft>
                <a:spcPts val="0"/>
              </a:spcAft>
            </a:defPPr>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indent="-457200"/>
            <a:r>
              <a:rPr lang="en-GB"/>
              <a:t>Good feedback is essential to good progress. </a:t>
            </a:r>
          </a:p>
          <a:p>
            <a:pPr indent="-457200"/>
            <a:r>
              <a:rPr lang="en-GB"/>
              <a:t>Supervisors should discuss in advance with their student what form of feedback they will be giving at different stages of their project. </a:t>
            </a:r>
          </a:p>
          <a:p>
            <a:pPr indent="-457200"/>
            <a:r>
              <a:rPr lang="en-GB"/>
              <a:t>It is especially important to agree what form of feedback will be offered for written work. </a:t>
            </a:r>
          </a:p>
          <a:p>
            <a:pPr indent="-457200"/>
            <a:r>
              <a:rPr lang="en-GB"/>
              <a:t>Consider:</a:t>
            </a:r>
            <a:endParaRPr lang="en-GB" sz="1800"/>
          </a:p>
          <a:p>
            <a:pPr marL="742950" lvl="1" indent="-285750">
              <a:buFont typeface="Courier New" panose="02070309020205020404" pitchFamily="49" charset="0"/>
              <a:buChar char="o"/>
            </a:pPr>
            <a:r>
              <a:rPr lang="en-GB" sz="1800"/>
              <a:t>What stage of work am I prepared to offer feedback? (1</a:t>
            </a:r>
            <a:r>
              <a:rPr lang="en-GB" sz="1800" baseline="30000"/>
              <a:t>st</a:t>
            </a:r>
            <a:r>
              <a:rPr lang="en-GB" sz="1800"/>
              <a:t>, 2</a:t>
            </a:r>
            <a:r>
              <a:rPr lang="en-GB" sz="1800" baseline="30000"/>
              <a:t>nd</a:t>
            </a:r>
            <a:r>
              <a:rPr lang="en-GB" sz="1800"/>
              <a:t> or 3</a:t>
            </a:r>
            <a:r>
              <a:rPr lang="en-GB" sz="1800" baseline="30000"/>
              <a:t>rd</a:t>
            </a:r>
            <a:r>
              <a:rPr lang="en-GB" sz="1800"/>
              <a:t> drafts?)</a:t>
            </a:r>
          </a:p>
          <a:p>
            <a:pPr marL="742950" lvl="1" indent="-285750">
              <a:buFont typeface="Courier New" panose="02070309020205020404" pitchFamily="49" charset="0"/>
              <a:buChar char="o"/>
            </a:pPr>
            <a:r>
              <a:rPr lang="en-GB" sz="1800"/>
              <a:t>How many drafts am I prepared to read of each chapter?</a:t>
            </a:r>
          </a:p>
          <a:p>
            <a:pPr marL="742950" lvl="1" indent="-285750">
              <a:buFont typeface="Courier New" panose="02070309020205020404" pitchFamily="49" charset="0"/>
              <a:buChar char="o"/>
            </a:pPr>
            <a:r>
              <a:rPr lang="en-GB" sz="1800"/>
              <a:t>What work is best responded to verbally, what with written comments?</a:t>
            </a:r>
          </a:p>
          <a:p>
            <a:pPr marL="742950" lvl="1" indent="-285750">
              <a:buFont typeface="Courier New" panose="02070309020205020404" pitchFamily="49" charset="0"/>
              <a:buChar char="o"/>
            </a:pPr>
            <a:r>
              <a:rPr lang="en-GB" sz="1800"/>
              <a:t>What form will written comments take?</a:t>
            </a:r>
          </a:p>
          <a:p>
            <a:pPr marL="742950" lvl="1" indent="-285750">
              <a:buFont typeface="Courier New" panose="02070309020205020404" pitchFamily="49" charset="0"/>
              <a:buChar char="o"/>
            </a:pPr>
            <a:r>
              <a:rPr lang="en-GB" sz="1800"/>
              <a:t>What do I need to know about the wider context before I read each piece?</a:t>
            </a:r>
          </a:p>
          <a:p>
            <a:pPr marL="742950" lvl="1" indent="-285750">
              <a:buFont typeface="Courier New" panose="02070309020205020404" pitchFamily="49" charset="0"/>
              <a:buChar char="o"/>
            </a:pPr>
            <a:r>
              <a:rPr lang="en-GB" sz="1800"/>
              <a:t>When student’s have writing problems, whose responsibility is this?</a:t>
            </a:r>
          </a:p>
          <a:p>
            <a:endParaRPr lang="en-GB"/>
          </a:p>
          <a:p>
            <a:pPr marL="342900" indent="-342900"/>
            <a:r>
              <a:rPr lang="en-GB"/>
              <a:t>Good feedback often consist of 3 elements: </a:t>
            </a:r>
            <a:r>
              <a:rPr lang="en-GB" b="1"/>
              <a:t>Strengths, Weaknesses, Ways of Improving</a:t>
            </a:r>
          </a:p>
          <a:p>
            <a:endParaRPr lang="en-GB" dirty="0"/>
          </a:p>
        </p:txBody>
      </p:sp>
    </p:spTree>
    <p:extLst>
      <p:ext uri="{BB962C8B-B14F-4D97-AF65-F5344CB8AC3E}">
        <p14:creationId xmlns:p14="http://schemas.microsoft.com/office/powerpoint/2010/main" val="197984029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752</Words>
  <Application>Microsoft Office PowerPoint</Application>
  <PresentationFormat>On-screen Show (4:3)</PresentationFormat>
  <Paragraphs>100</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Courier New</vt:lpstr>
      <vt:lpstr>Default Design</vt:lpstr>
      <vt:lpstr>PowerPoint Presentation</vt:lpstr>
      <vt:lpstr>PowerPoint Presentation</vt:lpstr>
      <vt:lpstr>PowerPoint Presentation</vt:lpstr>
      <vt:lpstr>Tips on writing the application</vt:lpstr>
      <vt:lpstr>Research Environment</vt:lpstr>
      <vt:lpstr>The Supervisor</vt:lpstr>
      <vt:lpstr>The Supervisor</vt:lpstr>
      <vt:lpstr>Supervisor</vt:lpstr>
      <vt:lpstr>Supervisor</vt:lpstr>
      <vt:lpstr>Supervisor</vt:lpstr>
      <vt:lpstr>PowerPoint Presentation</vt:lpstr>
      <vt:lpstr>Host Institution</vt:lpstr>
      <vt:lpstr>Host Institution</vt:lpstr>
      <vt:lpstr>Host Institution</vt:lpstr>
      <vt:lpstr>Host Institution</vt:lpstr>
      <vt:lpstr>Host Institution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Masters, Anna</dc:creator>
  <cp:lastModifiedBy>Masters, Anna</cp:lastModifiedBy>
  <cp:revision>20</cp:revision>
  <dcterms:modified xsi:type="dcterms:W3CDTF">2018-05-04T10:03:24Z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